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60" r:id="rId5"/>
    <p:sldId id="261" r:id="rId6"/>
  </p:sldIdLst>
  <p:sldSz cx="6858000" cy="9906000" type="A4"/>
  <p:notesSz cx="6858000" cy="9144000"/>
  <p:defaultTextStyle>
    <a:defPPr>
      <a:defRPr lang="it-IT"/>
    </a:defPPr>
    <a:lvl1pPr marL="0" algn="l" defTabSz="40082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00827" algn="l" defTabSz="40082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01654" algn="l" defTabSz="40082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02482" algn="l" defTabSz="40082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03309" algn="l" defTabSz="40082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04136" algn="l" defTabSz="40082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04963" algn="l" defTabSz="40082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05791" algn="l" defTabSz="40082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06618" algn="l" defTabSz="40082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C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53"/>
    <p:restoredTop sz="94694"/>
  </p:normalViewPr>
  <p:slideViewPr>
    <p:cSldViewPr snapToGrid="0" snapToObjects="1">
      <p:cViewPr varScale="1">
        <p:scale>
          <a:sx n="76" d="100"/>
          <a:sy n="76" d="100"/>
        </p:scale>
        <p:origin x="3216" y="90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L_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itolo 1"/>
          <p:cNvSpPr>
            <a:spLocks noGrp="1"/>
          </p:cNvSpPr>
          <p:nvPr>
            <p:ph type="title"/>
          </p:nvPr>
        </p:nvSpPr>
        <p:spPr>
          <a:xfrm>
            <a:off x="0" y="436773"/>
            <a:ext cx="6858000" cy="6202169"/>
          </a:xfrm>
          <a:prstGeom prst="rect">
            <a:avLst/>
          </a:prstGeom>
        </p:spPr>
        <p:txBody>
          <a:bodyPr vert="horz" lIns="80165" tIns="40083" rIns="80165" bIns="40083" rtlCol="0" anchor="ctr">
            <a:normAutofit/>
          </a:bodyPr>
          <a:lstStyle>
            <a:lvl1pPr>
              <a:defRPr sz="4225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87019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514351" y="956315"/>
            <a:ext cx="5829300" cy="1087783"/>
          </a:xfrm>
          <a:prstGeom prst="rect">
            <a:avLst/>
          </a:prstGeom>
        </p:spPr>
        <p:txBody>
          <a:bodyPr lIns="80165" tIns="40083" rIns="80165" bIns="40083">
            <a:normAutofit/>
          </a:bodyPr>
          <a:lstStyle>
            <a:lvl1pPr algn="l">
              <a:defRPr sz="2817"/>
            </a:lvl1pPr>
          </a:lstStyle>
          <a:p>
            <a:r>
              <a:rPr lang="it-IT" dirty="0"/>
              <a:t>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514351" y="2707991"/>
            <a:ext cx="5829300" cy="5436943"/>
          </a:xfrm>
          <a:prstGeom prst="rect">
            <a:avLst/>
          </a:prstGeom>
        </p:spPr>
        <p:txBody>
          <a:bodyPr lIns="80165" tIns="40083" rIns="80165" bIns="40083"/>
          <a:lstStyle>
            <a:lvl1pPr marL="0" indent="0" algn="l">
              <a:buNone/>
              <a:defRPr sz="1733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34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68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02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36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710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05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3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73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Testo</a:t>
            </a:r>
          </a:p>
        </p:txBody>
      </p:sp>
    </p:spTree>
    <p:extLst>
      <p:ext uri="{BB962C8B-B14F-4D97-AF65-F5344CB8AC3E}">
        <p14:creationId xmlns:p14="http://schemas.microsoft.com/office/powerpoint/2010/main" val="1209941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2957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</p:sldLayoutIdLst>
  <p:txStyles>
    <p:titleStyle>
      <a:lvl1pPr algn="ctr" defTabSz="434216" rtl="0" eaLnBrk="1" latinLnBrk="0" hangingPunct="1">
        <a:spcBef>
          <a:spcPct val="0"/>
        </a:spcBef>
        <a:buNone/>
        <a:defRPr sz="3792" b="1" kern="1200">
          <a:solidFill>
            <a:srgbClr val="007239"/>
          </a:solidFill>
          <a:latin typeface="Helvetica"/>
          <a:ea typeface="+mj-ea"/>
          <a:cs typeface="Helvetica"/>
        </a:defRPr>
      </a:lvl1pPr>
    </p:titleStyle>
    <p:bodyStyle>
      <a:lvl1pPr marL="325662" indent="-325662" algn="l" defTabSz="434216" rtl="0" eaLnBrk="1" latinLnBrk="0" hangingPunct="1">
        <a:spcBef>
          <a:spcPct val="20000"/>
        </a:spcBef>
        <a:buFont typeface="Arial"/>
        <a:buChar char="•"/>
        <a:defRPr sz="3033" kern="1200">
          <a:solidFill>
            <a:schemeClr val="tx1"/>
          </a:solidFill>
          <a:latin typeface="+mn-lt"/>
          <a:ea typeface="+mn-ea"/>
          <a:cs typeface="+mn-cs"/>
        </a:defRPr>
      </a:lvl1pPr>
      <a:lvl2pPr marL="705601" indent="-271385" algn="l" defTabSz="434216" rtl="0" eaLnBrk="1" latinLnBrk="0" hangingPunct="1">
        <a:spcBef>
          <a:spcPct val="20000"/>
        </a:spcBef>
        <a:buFont typeface="Arial"/>
        <a:buChar char="–"/>
        <a:defRPr sz="2708" kern="1200">
          <a:solidFill>
            <a:schemeClr val="tx1"/>
          </a:solidFill>
          <a:latin typeface="+mn-lt"/>
          <a:ea typeface="+mn-ea"/>
          <a:cs typeface="+mn-cs"/>
        </a:defRPr>
      </a:lvl2pPr>
      <a:lvl3pPr marL="1085540" indent="-217108" algn="l" defTabSz="434216" rtl="0" eaLnBrk="1" latinLnBrk="0" hangingPunct="1">
        <a:spcBef>
          <a:spcPct val="20000"/>
        </a:spcBef>
        <a:buFont typeface="Arial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3pPr>
      <a:lvl4pPr marL="1519756" indent="-217108" algn="l" defTabSz="434216" rtl="0" eaLnBrk="1" latinLnBrk="0" hangingPunct="1">
        <a:spcBef>
          <a:spcPct val="20000"/>
        </a:spcBef>
        <a:buFont typeface="Arial"/>
        <a:buChar char="–"/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53973" indent="-217108" algn="l" defTabSz="434216" rtl="0" eaLnBrk="1" latinLnBrk="0" hangingPunct="1">
        <a:spcBef>
          <a:spcPct val="20000"/>
        </a:spcBef>
        <a:buFont typeface="Arial"/>
        <a:buChar char="»"/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388189" indent="-217108" algn="l" defTabSz="434216" rtl="0" eaLnBrk="1" latinLnBrk="0" hangingPunct="1">
        <a:spcBef>
          <a:spcPct val="20000"/>
        </a:spcBef>
        <a:buFont typeface="Arial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822405" indent="-217108" algn="l" defTabSz="434216" rtl="0" eaLnBrk="1" latinLnBrk="0" hangingPunct="1">
        <a:spcBef>
          <a:spcPct val="20000"/>
        </a:spcBef>
        <a:buFont typeface="Arial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256621" indent="-217108" algn="l" defTabSz="434216" rtl="0" eaLnBrk="1" latinLnBrk="0" hangingPunct="1">
        <a:spcBef>
          <a:spcPct val="20000"/>
        </a:spcBef>
        <a:buFont typeface="Arial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690838" indent="-217108" algn="l" defTabSz="434216" rtl="0" eaLnBrk="1" latinLnBrk="0" hangingPunct="1">
        <a:spcBef>
          <a:spcPct val="20000"/>
        </a:spcBef>
        <a:buFont typeface="Arial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34216" rtl="0" eaLnBrk="1" latinLnBrk="0" hangingPunct="1">
        <a:defRPr sz="1733" kern="1200">
          <a:solidFill>
            <a:schemeClr val="tx1"/>
          </a:solidFill>
          <a:latin typeface="+mn-lt"/>
          <a:ea typeface="+mn-ea"/>
          <a:cs typeface="+mn-cs"/>
        </a:defRPr>
      </a:lvl1pPr>
      <a:lvl2pPr marL="434216" algn="l" defTabSz="434216" rtl="0" eaLnBrk="1" latinLnBrk="0" hangingPunct="1">
        <a:defRPr sz="1733" kern="1200">
          <a:solidFill>
            <a:schemeClr val="tx1"/>
          </a:solidFill>
          <a:latin typeface="+mn-lt"/>
          <a:ea typeface="+mn-ea"/>
          <a:cs typeface="+mn-cs"/>
        </a:defRPr>
      </a:lvl2pPr>
      <a:lvl3pPr marL="868432" algn="l" defTabSz="434216" rtl="0" eaLnBrk="1" latinLnBrk="0" hangingPunct="1">
        <a:defRPr sz="1733" kern="1200">
          <a:solidFill>
            <a:schemeClr val="tx1"/>
          </a:solidFill>
          <a:latin typeface="+mn-lt"/>
          <a:ea typeface="+mn-ea"/>
          <a:cs typeface="+mn-cs"/>
        </a:defRPr>
      </a:lvl3pPr>
      <a:lvl4pPr marL="1302649" algn="l" defTabSz="434216" rtl="0" eaLnBrk="1" latinLnBrk="0" hangingPunct="1">
        <a:defRPr sz="1733" kern="1200">
          <a:solidFill>
            <a:schemeClr val="tx1"/>
          </a:solidFill>
          <a:latin typeface="+mn-lt"/>
          <a:ea typeface="+mn-ea"/>
          <a:cs typeface="+mn-cs"/>
        </a:defRPr>
      </a:lvl4pPr>
      <a:lvl5pPr marL="1736865" algn="l" defTabSz="434216" rtl="0" eaLnBrk="1" latinLnBrk="0" hangingPunct="1">
        <a:defRPr sz="1733" kern="1200">
          <a:solidFill>
            <a:schemeClr val="tx1"/>
          </a:solidFill>
          <a:latin typeface="+mn-lt"/>
          <a:ea typeface="+mn-ea"/>
          <a:cs typeface="+mn-cs"/>
        </a:defRPr>
      </a:lvl5pPr>
      <a:lvl6pPr marL="2171081" algn="l" defTabSz="434216" rtl="0" eaLnBrk="1" latinLnBrk="0" hangingPunct="1">
        <a:defRPr sz="1733" kern="1200">
          <a:solidFill>
            <a:schemeClr val="tx1"/>
          </a:solidFill>
          <a:latin typeface="+mn-lt"/>
          <a:ea typeface="+mn-ea"/>
          <a:cs typeface="+mn-cs"/>
        </a:defRPr>
      </a:lvl6pPr>
      <a:lvl7pPr marL="2605296" algn="l" defTabSz="434216" rtl="0" eaLnBrk="1" latinLnBrk="0" hangingPunct="1">
        <a:defRPr sz="1733" kern="1200">
          <a:solidFill>
            <a:schemeClr val="tx1"/>
          </a:solidFill>
          <a:latin typeface="+mn-lt"/>
          <a:ea typeface="+mn-ea"/>
          <a:cs typeface="+mn-cs"/>
        </a:defRPr>
      </a:lvl7pPr>
      <a:lvl8pPr marL="3039513" algn="l" defTabSz="434216" rtl="0" eaLnBrk="1" latinLnBrk="0" hangingPunct="1">
        <a:defRPr sz="1733" kern="1200">
          <a:solidFill>
            <a:schemeClr val="tx1"/>
          </a:solidFill>
          <a:latin typeface="+mn-lt"/>
          <a:ea typeface="+mn-ea"/>
          <a:cs typeface="+mn-cs"/>
        </a:defRPr>
      </a:lvl8pPr>
      <a:lvl9pPr marL="3473729" algn="l" defTabSz="434216" rtl="0" eaLnBrk="1" latinLnBrk="0" hangingPunct="1">
        <a:defRPr sz="17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Policromia, giallo, design, arte&#10;&#10;Descrizione generata automaticamente">
            <a:extLst>
              <a:ext uri="{FF2B5EF4-FFF2-40B4-BE49-F238E27FC236}">
                <a16:creationId xmlns:a16="http://schemas.microsoft.com/office/drawing/2014/main" id="{F53697F4-459E-2341-BA01-7A6D92B26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864" y="79"/>
            <a:ext cx="7008406" cy="9906000"/>
          </a:xfrm>
          <a:prstGeom prst="rect">
            <a:avLst/>
          </a:prstGeom>
        </p:spPr>
      </p:pic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0EE91FB2-2ADC-4A45-84EA-5E6681409796}"/>
              </a:ext>
            </a:extLst>
          </p:cNvPr>
          <p:cNvSpPr/>
          <p:nvPr/>
        </p:nvSpPr>
        <p:spPr>
          <a:xfrm>
            <a:off x="-4063" y="3373677"/>
            <a:ext cx="6675281" cy="3867569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57C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4EE70309-32F2-8E49-B1E8-06305461BD3A}"/>
              </a:ext>
            </a:extLst>
          </p:cNvPr>
          <p:cNvSpPr txBox="1"/>
          <p:nvPr/>
        </p:nvSpPr>
        <p:spPr>
          <a:xfrm>
            <a:off x="-234387" y="3553240"/>
            <a:ext cx="6888833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latin typeface="Berlin Sans FB" panose="020E0602020502020306" pitchFamily="34" charset="0"/>
                <a:cs typeface="MV Boli" panose="02000500030200090000" pitchFamily="2" charset="0"/>
              </a:rPr>
              <a:t>SABATO 19 SETTEMBRE 2026</a:t>
            </a:r>
          </a:p>
          <a:p>
            <a:pPr algn="ctr"/>
            <a:r>
              <a:rPr lang="it-IT" sz="3200" dirty="0">
                <a:latin typeface="Berlin Sans FB" panose="020E0602020502020306" pitchFamily="34" charset="0"/>
                <a:cs typeface="MV Boli" panose="02000500030200090000" pitchFamily="2" charset="0"/>
              </a:rPr>
              <a:t>SESTO CALENDE</a:t>
            </a:r>
          </a:p>
          <a:p>
            <a:pPr algn="ctr"/>
            <a:r>
              <a:rPr lang="it-IT" sz="3200" dirty="0">
                <a:latin typeface="Berlin Sans FB" panose="020E0602020502020306" pitchFamily="34" charset="0"/>
                <a:cs typeface="MV Boli" panose="02000500030200090000" pitchFamily="2" charset="0"/>
              </a:rPr>
              <a:t>CORTILE DEL CENTRO ANZIANI</a:t>
            </a:r>
          </a:p>
          <a:p>
            <a:pPr algn="ctr"/>
            <a:endParaRPr lang="it-IT" sz="1100" b="1" dirty="0">
              <a:latin typeface="Berlin Sans FB" panose="020E0602020502020306" pitchFamily="34" charset="0"/>
              <a:cs typeface="MV Boli" panose="02000500030200090000" pitchFamily="2" charset="0"/>
            </a:endParaRPr>
          </a:p>
          <a:p>
            <a:pPr algn="ctr"/>
            <a:r>
              <a:rPr lang="it-IT" sz="2800" dirty="0">
                <a:latin typeface="Berlin Sans FB" panose="020E0602020502020306" pitchFamily="34" charset="0"/>
                <a:cs typeface="MV Boli" panose="02000500030200090000" pitchFamily="2" charset="0"/>
              </a:rPr>
              <a:t>16.30 Gioco Urbano </a:t>
            </a:r>
            <a:r>
              <a:rPr lang="it-IT" sz="2800" dirty="0" err="1">
                <a:latin typeface="Berlin Sans FB" panose="020E0602020502020306" pitchFamily="34" charset="0"/>
                <a:cs typeface="MV Boli" panose="02000500030200090000" pitchFamily="2" charset="0"/>
              </a:rPr>
              <a:t>Fill</a:t>
            </a:r>
            <a:r>
              <a:rPr lang="it-IT" sz="2800" dirty="0">
                <a:latin typeface="Berlin Sans FB" panose="020E0602020502020306" pitchFamily="34" charset="0"/>
                <a:cs typeface="MV Boli" panose="02000500030200090000" pitchFamily="2" charset="0"/>
              </a:rPr>
              <a:t> in the GAP</a:t>
            </a:r>
          </a:p>
          <a:p>
            <a:pPr algn="ctr"/>
            <a:r>
              <a:rPr lang="it-IT" sz="2800" dirty="0">
                <a:latin typeface="Berlin Sans FB" panose="020E0602020502020306" pitchFamily="34" charset="0"/>
                <a:cs typeface="MV Boli" panose="02000500030200090000" pitchFamily="2" charset="0"/>
              </a:rPr>
              <a:t>17.45 aperitivo</a:t>
            </a:r>
          </a:p>
          <a:p>
            <a:pPr algn="ctr"/>
            <a:endParaRPr lang="it-IT" sz="2400" dirty="0">
              <a:latin typeface="Berlin Sans FB" panose="020E0602020502020306" pitchFamily="34" charset="0"/>
              <a:cs typeface="MV Boli" panose="02000500030200090000" pitchFamily="2" charset="0"/>
            </a:endParaRPr>
          </a:p>
          <a:p>
            <a:pPr algn="ctr" fontAlgn="base"/>
            <a:r>
              <a:rPr lang="it-IT" sz="2400" dirty="0">
                <a:latin typeface="Berlin Sans FB" panose="020E0602020502020306" pitchFamily="34" charset="0"/>
                <a:cs typeface="MV Boli" panose="02000500030200090000" pitchFamily="2" charset="0"/>
              </a:rPr>
              <a:t>L’evento è gratuito e aperto a tutte e tutti </a:t>
            </a:r>
          </a:p>
          <a:p>
            <a:pPr algn="ctr" fontAlgn="base"/>
            <a:r>
              <a:rPr lang="it-IT" sz="2400" dirty="0">
                <a:latin typeface="Berlin Sans FB" panose="020E0602020502020306" pitchFamily="34" charset="0"/>
                <a:cs typeface="MV Boli" panose="02000500030200090000" pitchFamily="2" charset="0"/>
              </a:rPr>
              <a:t>Durata: circa 70 minuti - Cuffie fornite in loco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0B951526-E8FF-A092-2787-AE8EC366D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60" y="155024"/>
            <a:ext cx="3605773" cy="2820406"/>
          </a:xfrm>
          <a:prstGeom prst="rect">
            <a:avLst/>
          </a:prstGeom>
        </p:spPr>
      </p:pic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FED17910-1537-0D26-DB51-5C349E9B2CB7}"/>
              </a:ext>
            </a:extLst>
          </p:cNvPr>
          <p:cNvSpPr/>
          <p:nvPr/>
        </p:nvSpPr>
        <p:spPr>
          <a:xfrm>
            <a:off x="0" y="7397558"/>
            <a:ext cx="6671218" cy="86517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57C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0E4EFA34-CB6D-DF00-706D-67A025375977}"/>
              </a:ext>
            </a:extLst>
          </p:cNvPr>
          <p:cNvSpPr txBox="1"/>
          <p:nvPr/>
        </p:nvSpPr>
        <p:spPr>
          <a:xfrm>
            <a:off x="-328376" y="7431738"/>
            <a:ext cx="72299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Helvetica Light" panose="020B0403020202020204" pitchFamily="34" charset="0"/>
              </a:rPr>
              <a:t>PER PRENOTARE E’ POSSIBILE:</a:t>
            </a:r>
          </a:p>
          <a:p>
            <a:pPr algn="ctr"/>
            <a:r>
              <a:rPr lang="it-IT" b="1" dirty="0">
                <a:latin typeface="Helvetica Light" panose="020B0403020202020204" pitchFamily="34" charset="0"/>
              </a:rPr>
              <a:t>TELEFONARE O SCRIVERE A BARBARA: 3275999552</a:t>
            </a:r>
          </a:p>
          <a:p>
            <a:pPr algn="ctr"/>
            <a:r>
              <a:rPr lang="it-IT" b="1" dirty="0">
                <a:latin typeface="Helvetica Light" panose="020B0403020202020204" pitchFamily="34" charset="0"/>
              </a:rPr>
              <a:t>LASCIARE IL NOMINATIVO DIRETTAMENTE AL CENTRO ANZIANI</a:t>
            </a:r>
          </a:p>
          <a:p>
            <a:pPr algn="ctr"/>
            <a:endParaRPr lang="it-IT" dirty="0">
              <a:latin typeface="Helvetica Light" panose="020B040302020202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421A319-780E-124E-52D4-1222EAFD3E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3019" y="9003799"/>
            <a:ext cx="1008199" cy="711788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D61F340A-1641-8B6A-EAC8-8C7C134781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432" y="8979842"/>
            <a:ext cx="1195586" cy="73574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07366A7E-C328-7E99-5AA6-4D80A6C6C780}"/>
              </a:ext>
            </a:extLst>
          </p:cNvPr>
          <p:cNvSpPr/>
          <p:nvPr/>
        </p:nvSpPr>
        <p:spPr>
          <a:xfrm>
            <a:off x="3743501" y="1561592"/>
            <a:ext cx="2979595" cy="163803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57C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DC0F4FF-9073-B27B-2EB0-1235C4D8FF80}"/>
              </a:ext>
            </a:extLst>
          </p:cNvPr>
          <p:cNvSpPr txBox="1"/>
          <p:nvPr/>
        </p:nvSpPr>
        <p:spPr>
          <a:xfrm>
            <a:off x="3608598" y="1613525"/>
            <a:ext cx="32494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Berlin Sans FB" panose="020E0602020502020306" pitchFamily="34" charset="0"/>
              </a:rPr>
              <a:t>Il gioco urbano per parlare </a:t>
            </a:r>
            <a:r>
              <a:rPr lang="it-IT" sz="2400" b="1" dirty="0">
                <a:solidFill>
                  <a:srgbClr val="FF0000"/>
                </a:solidFill>
                <a:latin typeface="Berlin Sans FB" panose="020E0602020502020306" pitchFamily="34" charset="0"/>
              </a:rPr>
              <a:t>d’azzardo</a:t>
            </a:r>
            <a:r>
              <a:rPr lang="it-IT" sz="2400" dirty="0">
                <a:latin typeface="Berlin Sans FB" panose="020E0602020502020306" pitchFamily="34" charset="0"/>
              </a:rPr>
              <a:t>. </a:t>
            </a:r>
          </a:p>
          <a:p>
            <a:pPr algn="ctr"/>
            <a:r>
              <a:rPr lang="it-IT" sz="2400" dirty="0">
                <a:latin typeface="Berlin Sans FB" panose="020E0602020502020306" pitchFamily="34" charset="0"/>
              </a:rPr>
              <a:t>L’azzardo artistico per parlare di </a:t>
            </a:r>
            <a:r>
              <a:rPr lang="it-IT" sz="2400" b="1" dirty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gioco</a:t>
            </a:r>
            <a:r>
              <a:rPr lang="it-IT" sz="2400" b="1" dirty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it-IT" sz="2400" b="1" dirty="0">
              <a:solidFill>
                <a:schemeClr val="accent5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953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Policromia, giallo, design, arte&#10;&#10;Descrizione generata automaticamente">
            <a:extLst>
              <a:ext uri="{FF2B5EF4-FFF2-40B4-BE49-F238E27FC236}">
                <a16:creationId xmlns:a16="http://schemas.microsoft.com/office/drawing/2014/main" id="{F53697F4-459E-2341-BA01-7A6D92B26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5203" y="0"/>
            <a:ext cx="7008406" cy="9906000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CA64DA70-0553-B94F-890F-F11761E835CA}"/>
              </a:ext>
            </a:extLst>
          </p:cNvPr>
          <p:cNvSpPr/>
          <p:nvPr/>
        </p:nvSpPr>
        <p:spPr>
          <a:xfrm>
            <a:off x="-75203" y="5730610"/>
            <a:ext cx="7008406" cy="280416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50196"/>
                </a:schemeClr>
              </a:gs>
              <a:gs pos="100000">
                <a:schemeClr val="bg1">
                  <a:shade val="100000"/>
                  <a:satMod val="115000"/>
                  <a:alpha val="0"/>
                  <a:lumMod val="84000"/>
                  <a:lumOff val="16000"/>
                </a:schemeClr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0EE91FB2-2ADC-4A45-84EA-5E6681409796}"/>
              </a:ext>
            </a:extLst>
          </p:cNvPr>
          <p:cNvSpPr/>
          <p:nvPr/>
        </p:nvSpPr>
        <p:spPr>
          <a:xfrm>
            <a:off x="317426" y="201700"/>
            <a:ext cx="6131143" cy="816945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7A8694EB-BDE2-E54A-9946-A83A79D51F32}"/>
              </a:ext>
            </a:extLst>
          </p:cNvPr>
          <p:cNvSpPr txBox="1"/>
          <p:nvPr/>
        </p:nvSpPr>
        <p:spPr>
          <a:xfrm>
            <a:off x="409430" y="230464"/>
            <a:ext cx="5940569" cy="8140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it-IT" sz="1700" b="1" dirty="0"/>
              <a:t>Sabato 19 SETTEMBRE</a:t>
            </a:r>
            <a:r>
              <a:rPr lang="it-IT" sz="1700" dirty="0"/>
              <a:t> arriva a SESTO CALENDE (VA) </a:t>
            </a:r>
            <a:r>
              <a:rPr lang="it-IT" sz="1700" b="1" i="1" dirty="0" err="1"/>
              <a:t>Fill</a:t>
            </a:r>
            <a:r>
              <a:rPr lang="it-IT" sz="1700" b="1" i="1" dirty="0"/>
              <a:t> in the GAP</a:t>
            </a:r>
            <a:r>
              <a:rPr lang="it-IT" sz="1700" dirty="0"/>
              <a:t>, spettacolo partecipativo firmato </a:t>
            </a:r>
            <a:r>
              <a:rPr lang="it-IT" sz="1700" b="1" dirty="0"/>
              <a:t>Officina Carbonara</a:t>
            </a:r>
            <a:r>
              <a:rPr lang="it-IT" sz="1700" dirty="0"/>
              <a:t>, in collaborazione con </a:t>
            </a:r>
            <a:r>
              <a:rPr lang="it-IT" sz="1700" b="1" dirty="0"/>
              <a:t>ATS Insubria</a:t>
            </a:r>
            <a:r>
              <a:rPr lang="it-IT" sz="1700" dirty="0"/>
              <a:t>.</a:t>
            </a:r>
          </a:p>
          <a:p>
            <a:pPr algn="just" fontAlgn="base"/>
            <a:endParaRPr lang="it-IT" sz="1700" dirty="0"/>
          </a:p>
          <a:p>
            <a:pPr algn="just" fontAlgn="base"/>
            <a:r>
              <a:rPr lang="it-IT" sz="1700" b="1" i="1" dirty="0" err="1"/>
              <a:t>Fill</a:t>
            </a:r>
            <a:r>
              <a:rPr lang="it-IT" sz="1700" b="1" i="1" dirty="0"/>
              <a:t> in the GAP</a:t>
            </a:r>
            <a:r>
              <a:rPr lang="it-IT" sz="1700" dirty="0"/>
              <a:t> non è un semplice spettacolo, né un gioco da tavolo in formato gigante: è un’esperienza che mette in movimento corpi, idee ed emozioni.</a:t>
            </a:r>
          </a:p>
          <a:p>
            <a:pPr algn="just" fontAlgn="base"/>
            <a:br>
              <a:rPr lang="it-IT" sz="1700" dirty="0"/>
            </a:br>
            <a:r>
              <a:rPr lang="it-IT" sz="1700" dirty="0"/>
              <a:t>Con il supporto della tecnologia (cuffie wireless e regia live), il pubblico si muove in uno spazio urbano trasformato in grande tabellone, in cui scegliere, esporsi, ascoltare e rischiare.</a:t>
            </a:r>
          </a:p>
          <a:p>
            <a:pPr algn="just" fontAlgn="base"/>
            <a:r>
              <a:rPr lang="it-IT" sz="1700" b="1" i="1" dirty="0" err="1"/>
              <a:t>Fill</a:t>
            </a:r>
            <a:r>
              <a:rPr lang="it-IT" sz="1700" b="1" i="1" dirty="0"/>
              <a:t> in the GAP </a:t>
            </a:r>
            <a:r>
              <a:rPr lang="it-IT" sz="1700" dirty="0"/>
              <a:t>nasce per affrontare da un punto di vista inedito un tema complesso e sommerso: il </a:t>
            </a:r>
            <a:r>
              <a:rPr lang="it-IT" sz="1700" b="1" dirty="0"/>
              <a:t>gioco d’azzardo patologico</a:t>
            </a:r>
            <a:r>
              <a:rPr lang="it-IT" sz="1700" dirty="0"/>
              <a:t>.</a:t>
            </a:r>
          </a:p>
          <a:p>
            <a:pPr algn="just" fontAlgn="base"/>
            <a:r>
              <a:rPr lang="it-IT" sz="1700" dirty="0"/>
              <a:t>Frutto di una </a:t>
            </a:r>
            <a:r>
              <a:rPr lang="it-IT" sz="1700" b="1" dirty="0"/>
              <a:t>collaborazione tra Karakorum e ATS Insubria</a:t>
            </a:r>
            <a:r>
              <a:rPr lang="it-IT" sz="1700" dirty="0"/>
              <a:t>, il progetto è nato da un lungo percorso di ricerca condivisa tra artisti, operatori e professionisti del settore.</a:t>
            </a:r>
          </a:p>
          <a:p>
            <a:pPr algn="just" fontAlgn="base"/>
            <a:r>
              <a:rPr lang="it-IT" sz="1700" b="1" i="1" dirty="0" err="1"/>
              <a:t>Fill</a:t>
            </a:r>
            <a:r>
              <a:rPr lang="it-IT" sz="1700" b="1" i="1" dirty="0"/>
              <a:t> in the GAP</a:t>
            </a:r>
            <a:r>
              <a:rPr lang="it-IT" sz="1700" dirty="0"/>
              <a:t> è un invito a “mettersi in gioco” in senso pieno: come cittadini e comunità,  e per scardinare, insieme, l’idea che certi destini siano già scritti, come i numeri su un dado.</a:t>
            </a:r>
          </a:p>
          <a:p>
            <a:pPr algn="just" fontAlgn="base"/>
            <a:endParaRPr lang="it-IT" sz="2000" dirty="0"/>
          </a:p>
          <a:p>
            <a:pPr algn="just" fontAlgn="base"/>
            <a:r>
              <a:rPr lang="it-IT" sz="2000" dirty="0"/>
              <a:t>📍 </a:t>
            </a:r>
            <a:r>
              <a:rPr lang="it-IT" sz="2000" b="1" dirty="0"/>
              <a:t>L’appuntamento è per sab. 19.09 dalle ore 16.30 nel cortile del CENTRO ANZIANI DI SESTO CALENDE (VA), è gratuito e aperto a tutte e tutti</a:t>
            </a:r>
            <a:r>
              <a:rPr lang="it-IT" sz="2000" dirty="0"/>
              <a:t> (dai 12 anni in su).</a:t>
            </a:r>
          </a:p>
          <a:p>
            <a:pPr algn="just" fontAlgn="base"/>
            <a:endParaRPr lang="it-IT" dirty="0"/>
          </a:p>
          <a:p>
            <a:pPr algn="ctr" fontAlgn="base"/>
            <a:r>
              <a:rPr lang="it-IT" dirty="0"/>
              <a:t>Durata: circa 70 minuti - Cuffie fornite in loco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8605956-5669-BE8E-9A17-94A9DAFA65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3019" y="9003799"/>
            <a:ext cx="1008199" cy="71178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893B2A01-F36C-2EF4-528D-8F467F8B4A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458" y="8979842"/>
            <a:ext cx="1195586" cy="7357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230083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781FBAC2666F247AA29F380F8021A66" ma:contentTypeVersion="17" ma:contentTypeDescription="Creare un nuovo documento." ma:contentTypeScope="" ma:versionID="04a1d62620f7a5fb222488b394a8c07e">
  <xsd:schema xmlns:xsd="http://www.w3.org/2001/XMLSchema" xmlns:xs="http://www.w3.org/2001/XMLSchema" xmlns:p="http://schemas.microsoft.com/office/2006/metadata/properties" xmlns:ns2="ccdc1104-2904-4dba-967a-a2ab55c3e311" xmlns:ns3="2e2bf113-c63c-45fc-a527-874d6ada20aa" targetNamespace="http://schemas.microsoft.com/office/2006/metadata/properties" ma:root="true" ma:fieldsID="8884980af10341db52a8483723994128" ns2:_="" ns3:_="">
    <xsd:import namespace="ccdc1104-2904-4dba-967a-a2ab55c3e311"/>
    <xsd:import namespace="2e2bf113-c63c-45fc-a527-874d6ada20a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dc1104-2904-4dba-967a-a2ab55c3e31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7" nillable="true" ma:taxonomy="true" ma:internalName="lcf76f155ced4ddcb4097134ff3c332f" ma:taxonomyFieldName="MediaServiceImageTags" ma:displayName="Tag immagine" ma:readOnly="false" ma:fieldId="{5cf76f15-5ced-4ddc-b409-7134ff3c332f}" ma:taxonomyMulti="true" ma:sspId="89d38da7-eff4-4c22-a49c-c284e93df2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2bf113-c63c-45fc-a527-874d6ada20a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26fc3157-db34-4ee7-964a-ea7758b6302e}" ma:internalName="TaxCatchAll" ma:showField="CatchAllData" ma:web="2e2bf113-c63c-45fc-a527-874d6ada20a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e2bf113-c63c-45fc-a527-874d6ada20aa" xsi:nil="true"/>
    <lcf76f155ced4ddcb4097134ff3c332f xmlns="ccdc1104-2904-4dba-967a-a2ab55c3e311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82503DF-651C-4D05-A3EE-EC3EBDEDFC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cdc1104-2904-4dba-967a-a2ab55c3e311"/>
    <ds:schemaRef ds:uri="2e2bf113-c63c-45fc-a527-874d6ada20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C6F764A-C65D-4183-A21C-BC376C3D0869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2e2bf113-c63c-45fc-a527-874d6ada20aa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ccdc1104-2904-4dba-967a-a2ab55c3e311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C07E1BB-FCA7-4B01-9E23-3A39FFDECA5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742</TotalTime>
  <Words>309</Words>
  <Application>Microsoft Office PowerPoint</Application>
  <PresentationFormat>A4 (21x29,7 cm)</PresentationFormat>
  <Paragraphs>25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8" baseType="lpstr">
      <vt:lpstr>Arial</vt:lpstr>
      <vt:lpstr>Berlin Sans FB</vt:lpstr>
      <vt:lpstr>Helvetica</vt:lpstr>
      <vt:lpstr>Helvetica Light</vt:lpstr>
      <vt:lpstr>MV Boli</vt:lpstr>
      <vt:lpstr>Default Theme</vt:lpstr>
      <vt:lpstr>Presentazione standard di PowerPoint</vt:lpstr>
      <vt:lpstr>Presentazione standard di PowerPoint</vt:lpstr>
    </vt:vector>
  </TitlesOfParts>
  <Company>Computer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Barbara Apple</dc:creator>
  <cp:lastModifiedBy>user018</cp:lastModifiedBy>
  <cp:revision>27</cp:revision>
  <cp:lastPrinted>2026-04-01T13:48:37Z</cp:lastPrinted>
  <dcterms:created xsi:type="dcterms:W3CDTF">2024-04-23T14:00:11Z</dcterms:created>
  <dcterms:modified xsi:type="dcterms:W3CDTF">2026-08-31T11:03:18Z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0x0101007781FBAC2666F247AA29F380F8021A66</vt:lpwstr>
  </property>
</Properties>
</file>